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55" r:id="rId1"/>
  </p:sldMasterIdLst>
  <p:notesMasterIdLst>
    <p:notesMasterId r:id="rId5"/>
  </p:notesMasterIdLst>
  <p:sldIdLst>
    <p:sldId id="256" r:id="rId2"/>
    <p:sldId id="257" r:id="rId3"/>
    <p:sldId id="258" r:id="rId4"/>
  </p:sldIdLst>
  <p:sldSz cx="12192000" cy="6858000"/>
  <p:notesSz cx="7102475" cy="9388475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57">
          <p15:clr>
            <a:srgbClr val="A4A3A4"/>
          </p15:clr>
        </p15:guide>
        <p15:guide id="2" pos="2237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1" d="100"/>
          <a:sy n="91" d="100"/>
        </p:scale>
        <p:origin x="779" y="53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00" d="100"/>
          <a:sy n="100" d="100"/>
        </p:scale>
        <p:origin x="0" y="0"/>
      </p:cViewPr>
      <p:guideLst>
        <p:guide orient="horz" pos="2957"/>
        <p:guide pos="2237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3077739" cy="4694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4225" tIns="47100" rIns="94225" bIns="471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4023092" y="0"/>
            <a:ext cx="3077739" cy="4694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4225" tIns="47100" rIns="94225" bIns="47100" anchor="t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423863" y="704850"/>
            <a:ext cx="6254750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4225" tIns="47100" rIns="94225" bIns="47100" anchor="t" anchorCtr="0"/>
          <a:lstStyle>
            <a:lvl1pPr marL="457200" marR="0" lvl="0" indent="-3048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  <a:defRPr sz="1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048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  <a:defRPr sz="1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048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  <a:defRPr sz="1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048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  <a:defRPr sz="1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048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  <a:defRPr sz="1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917422"/>
            <a:ext cx="3077739" cy="4694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4225" tIns="47100" rIns="94225" bIns="4710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4023092" y="8917422"/>
            <a:ext cx="3077739" cy="4694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4225" tIns="47100" rIns="94225" bIns="471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139606110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:notes"/>
          <p:cNvSpPr txBox="1">
            <a:spLocks noGrp="1"/>
          </p:cNvSpPr>
          <p:nvPr>
            <p:ph type="sldNum" idx="12"/>
          </p:nvPr>
        </p:nvSpPr>
        <p:spPr>
          <a:xfrm>
            <a:off x="4023092" y="8917422"/>
            <a:ext cx="3077739" cy="4694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4225" tIns="47100" rIns="94225" bIns="471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4" name="Google Shape;74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75" name="Google Shape;75;p1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4225" tIns="47100" rIns="94225" bIns="47100" anchor="t" anchorCtr="0">
            <a:noAutofit/>
          </a:bodyPr>
          <a:lstStyle/>
          <a:p>
            <a:pPr marL="17145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•"/>
            </a:pPr>
            <a:r>
              <a:rPr lang="en-US" b="1"/>
              <a:t>Tax refunds and recoveries occur regularly</a:t>
            </a:r>
            <a:endParaRPr/>
          </a:p>
          <a:p>
            <a:pPr marL="171450" lvl="0" indent="-1714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200"/>
              <a:buChar char="•"/>
            </a:pPr>
            <a:r>
              <a:rPr lang="en-US" b="1"/>
              <a:t>All counselors should have good working knowledge of the no-benefit rule</a:t>
            </a:r>
            <a:endParaRPr/>
          </a:p>
          <a:p>
            <a:pPr marL="171450" lvl="0" indent="-1714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200"/>
              <a:buChar char="•"/>
            </a:pPr>
            <a:r>
              <a:rPr lang="en-US" b="1"/>
              <a:t>Practice using either the TaxSlayer or Bogart calculators is encouraged</a:t>
            </a:r>
            <a:endParaRPr/>
          </a:p>
          <a:p>
            <a:pPr marL="171450" lvl="0" indent="-1714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200"/>
              <a:buChar char="•"/>
            </a:pPr>
            <a:r>
              <a:rPr lang="en-US" b="1"/>
              <a:t>The comprehensive topic at the end is for Unused Nonrefundable Credits (another way that there was no benefit)</a:t>
            </a:r>
            <a:endParaRPr b="1"/>
          </a:p>
        </p:txBody>
      </p:sp>
    </p:spTree>
    <p:extLst>
      <p:ext uri="{BB962C8B-B14F-4D97-AF65-F5344CB8AC3E}">
        <p14:creationId xmlns:p14="http://schemas.microsoft.com/office/powerpoint/2010/main" val="948338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2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225" tIns="47100" rIns="94225" bIns="471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1" name="Google Shape;81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7481466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3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225" tIns="47100" rIns="94225" bIns="471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" name="Google Shape;89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5025416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>
  <p:cSld name="Title Slide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2"/>
          <p:cNvSpPr/>
          <p:nvPr/>
        </p:nvSpPr>
        <p:spPr>
          <a:xfrm>
            <a:off x="0" y="-17670"/>
            <a:ext cx="12192000" cy="132718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" name="Google Shape;23;p2"/>
          <p:cNvSpPr/>
          <p:nvPr/>
        </p:nvSpPr>
        <p:spPr>
          <a:xfrm>
            <a:off x="3" y="1218977"/>
            <a:ext cx="8799444" cy="3901440"/>
          </a:xfrm>
          <a:prstGeom prst="rect">
            <a:avLst/>
          </a:prstGeom>
          <a:solidFill>
            <a:srgbClr val="CF2124"/>
          </a:solidFill>
          <a:ln w="9525" cap="flat" cmpd="sng">
            <a:solidFill>
              <a:srgbClr val="CF212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" name="Google Shape;24;p2"/>
          <p:cNvSpPr txBox="1">
            <a:spLocks noGrp="1"/>
          </p:cNvSpPr>
          <p:nvPr>
            <p:ph type="subTitle" idx="1"/>
          </p:nvPr>
        </p:nvSpPr>
        <p:spPr>
          <a:xfrm>
            <a:off x="916503" y="3697339"/>
            <a:ext cx="6966440" cy="11128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2240"/>
              <a:buNone/>
              <a:defRPr sz="3200">
                <a:solidFill>
                  <a:schemeClr val="lt1"/>
                </a:solidFill>
              </a:defRPr>
            </a:lvl1pPr>
            <a:lvl2pPr lvl="1" algn="ctr">
              <a:spcBef>
                <a:spcPts val="900"/>
              </a:spcBef>
              <a:spcAft>
                <a:spcPts val="0"/>
              </a:spcAft>
              <a:buSzPts val="308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600"/>
              </a:spcBef>
              <a:spcAft>
                <a:spcPts val="0"/>
              </a:spcAft>
              <a:buSzPts val="264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5" name="Google Shape;25;p2"/>
          <p:cNvSpPr/>
          <p:nvPr/>
        </p:nvSpPr>
        <p:spPr>
          <a:xfrm>
            <a:off x="3" y="5056020"/>
            <a:ext cx="8799444" cy="86815"/>
          </a:xfrm>
          <a:prstGeom prst="rect">
            <a:avLst/>
          </a:prstGeom>
          <a:solidFill>
            <a:srgbClr val="CF212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" name="Google Shape;26;p2"/>
          <p:cNvSpPr/>
          <p:nvPr/>
        </p:nvSpPr>
        <p:spPr>
          <a:xfrm>
            <a:off x="2" y="5056019"/>
            <a:ext cx="8799444" cy="86815"/>
          </a:xfrm>
          <a:prstGeom prst="rect">
            <a:avLst/>
          </a:prstGeom>
          <a:solidFill>
            <a:srgbClr val="CF212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" name="Google Shape;27;p2"/>
          <p:cNvSpPr txBox="1">
            <a:spLocks noGrp="1"/>
          </p:cNvSpPr>
          <p:nvPr>
            <p:ph type="title"/>
          </p:nvPr>
        </p:nvSpPr>
        <p:spPr>
          <a:xfrm>
            <a:off x="914456" y="1875512"/>
            <a:ext cx="6970533" cy="121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libri"/>
              <a:buNone/>
              <a:defRPr sz="44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2"/>
          <p:cNvSpPr/>
          <p:nvPr/>
        </p:nvSpPr>
        <p:spPr>
          <a:xfrm>
            <a:off x="1" y="5080552"/>
            <a:ext cx="8802624" cy="79733"/>
          </a:xfrm>
          <a:prstGeom prst="rect">
            <a:avLst/>
          </a:prstGeom>
          <a:solidFill>
            <a:srgbClr val="84172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>
  <p:cSld name="Two Content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3"/>
          <p:cNvSpPr txBox="1">
            <a:spLocks noGrp="1"/>
          </p:cNvSpPr>
          <p:nvPr>
            <p:ph type="dt" idx="10"/>
          </p:nvPr>
        </p:nvSpPr>
        <p:spPr>
          <a:xfrm>
            <a:off x="1908313" y="6265305"/>
            <a:ext cx="133385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3"/>
          <p:cNvSpPr txBox="1">
            <a:spLocks noGrp="1"/>
          </p:cNvSpPr>
          <p:nvPr>
            <p:ph type="ftr" idx="11"/>
          </p:nvPr>
        </p:nvSpPr>
        <p:spPr>
          <a:xfrm>
            <a:off x="3476488" y="6265305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3"/>
          <p:cNvSpPr txBox="1">
            <a:spLocks noGrp="1"/>
          </p:cNvSpPr>
          <p:nvPr>
            <p:ph type="sldNum" idx="12"/>
          </p:nvPr>
        </p:nvSpPr>
        <p:spPr>
          <a:xfrm>
            <a:off x="609603" y="6265305"/>
            <a:ext cx="93648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33" name="Google Shape;33;p3"/>
          <p:cNvSpPr txBox="1">
            <a:spLocks noGrp="1"/>
          </p:cNvSpPr>
          <p:nvPr>
            <p:ph type="body" idx="1"/>
          </p:nvPr>
        </p:nvSpPr>
        <p:spPr>
          <a:xfrm>
            <a:off x="1282700" y="1754188"/>
            <a:ext cx="4663440" cy="4022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08610" algn="l">
              <a:spcBef>
                <a:spcPts val="1800"/>
              </a:spcBef>
              <a:spcAft>
                <a:spcPts val="0"/>
              </a:spcAft>
              <a:buSzPts val="1260"/>
              <a:buChar char="■"/>
              <a:defRPr/>
            </a:lvl1pPr>
            <a:lvl2pPr marL="914400" lvl="1" indent="-354330" algn="l">
              <a:spcBef>
                <a:spcPts val="900"/>
              </a:spcBef>
              <a:spcAft>
                <a:spcPts val="0"/>
              </a:spcAft>
              <a:buSzPts val="1980"/>
              <a:buChar char="─"/>
              <a:defRPr/>
            </a:lvl2pPr>
            <a:lvl3pPr marL="1371600" lvl="2" indent="-354330" algn="l">
              <a:spcBef>
                <a:spcPts val="600"/>
              </a:spcBef>
              <a:spcAft>
                <a:spcPts val="0"/>
              </a:spcAft>
              <a:buSzPts val="198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4" name="Google Shape;34;p3"/>
          <p:cNvSpPr txBox="1">
            <a:spLocks noGrp="1"/>
          </p:cNvSpPr>
          <p:nvPr>
            <p:ph type="body" idx="2"/>
          </p:nvPr>
        </p:nvSpPr>
        <p:spPr>
          <a:xfrm>
            <a:off x="6396039" y="1754188"/>
            <a:ext cx="4663440" cy="4022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08610" algn="l">
              <a:spcBef>
                <a:spcPts val="1800"/>
              </a:spcBef>
              <a:spcAft>
                <a:spcPts val="0"/>
              </a:spcAft>
              <a:buSzPts val="1260"/>
              <a:buChar char="■"/>
              <a:defRPr/>
            </a:lvl1pPr>
            <a:lvl2pPr marL="914400" lvl="1" indent="-354330" algn="l">
              <a:spcBef>
                <a:spcPts val="900"/>
              </a:spcBef>
              <a:spcAft>
                <a:spcPts val="0"/>
              </a:spcAft>
              <a:buSzPts val="1980"/>
              <a:buChar char="─"/>
              <a:defRPr/>
            </a:lvl2pPr>
            <a:lvl3pPr marL="1371600" lvl="2" indent="-354330" algn="l">
              <a:spcBef>
                <a:spcPts val="600"/>
              </a:spcBef>
              <a:spcAft>
                <a:spcPts val="0"/>
              </a:spcAft>
              <a:buSzPts val="198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5" name="Google Shape;35;p3"/>
          <p:cNvSpPr txBox="1">
            <a:spLocks noGrp="1"/>
          </p:cNvSpPr>
          <p:nvPr>
            <p:ph type="title"/>
          </p:nvPr>
        </p:nvSpPr>
        <p:spPr>
          <a:xfrm>
            <a:off x="1066803" y="28835"/>
            <a:ext cx="9751391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pos="800">
          <p15:clr>
            <a:srgbClr val="FBAE40"/>
          </p15:clr>
        </p15:guide>
        <p15:guide id="2" pos="6944">
          <p15:clr>
            <a:srgbClr val="FBAE40"/>
          </p15:clr>
        </p15:guide>
        <p15:guide id="3" orient="horz" pos="828">
          <p15:clr>
            <a:srgbClr val="FBAE40"/>
          </p15:clr>
        </p15:guide>
        <p15:guide id="4" pos="1067">
          <p15:clr>
            <a:srgbClr val="FBAE40"/>
          </p15:clr>
        </p15:guide>
        <p15:guide id="5" pos="9259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>
  <p:cSld name="Comparison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4"/>
          <p:cNvSpPr txBox="1">
            <a:spLocks noGrp="1"/>
          </p:cNvSpPr>
          <p:nvPr>
            <p:ph type="body" idx="1"/>
          </p:nvPr>
        </p:nvSpPr>
        <p:spPr>
          <a:xfrm>
            <a:off x="1270000" y="1535114"/>
            <a:ext cx="4663440" cy="6397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spcBef>
                <a:spcPts val="1800"/>
              </a:spcBef>
              <a:spcAft>
                <a:spcPts val="0"/>
              </a:spcAft>
              <a:buSzPts val="1960"/>
              <a:buNone/>
              <a:defRPr sz="2800" b="1"/>
            </a:lvl1pPr>
            <a:lvl2pPr marL="914400" lvl="1" indent="-228600" algn="l">
              <a:spcBef>
                <a:spcPts val="900"/>
              </a:spcBef>
              <a:spcAft>
                <a:spcPts val="0"/>
              </a:spcAft>
              <a:buSzPts val="2200"/>
              <a:buNone/>
              <a:defRPr sz="2000" b="1"/>
            </a:lvl2pPr>
            <a:lvl3pPr marL="1371600" lvl="2" indent="-228600" algn="l">
              <a:spcBef>
                <a:spcPts val="600"/>
              </a:spcBef>
              <a:spcAft>
                <a:spcPts val="0"/>
              </a:spcAft>
              <a:buSzPts val="198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8" name="Google Shape;38;p4"/>
          <p:cNvSpPr txBox="1">
            <a:spLocks noGrp="1"/>
          </p:cNvSpPr>
          <p:nvPr>
            <p:ph type="body" idx="2"/>
          </p:nvPr>
        </p:nvSpPr>
        <p:spPr>
          <a:xfrm>
            <a:off x="6408616" y="1535114"/>
            <a:ext cx="4663440" cy="6397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spcBef>
                <a:spcPts val="1800"/>
              </a:spcBef>
              <a:spcAft>
                <a:spcPts val="0"/>
              </a:spcAft>
              <a:buSzPts val="1960"/>
              <a:buNone/>
              <a:defRPr sz="2800" b="1"/>
            </a:lvl1pPr>
            <a:lvl2pPr marL="914400" lvl="1" indent="-228600" algn="l">
              <a:spcBef>
                <a:spcPts val="900"/>
              </a:spcBef>
              <a:spcAft>
                <a:spcPts val="0"/>
              </a:spcAft>
              <a:buSzPts val="2200"/>
              <a:buNone/>
              <a:defRPr sz="2000" b="1"/>
            </a:lvl2pPr>
            <a:lvl3pPr marL="1371600" lvl="2" indent="-228600" algn="l">
              <a:spcBef>
                <a:spcPts val="600"/>
              </a:spcBef>
              <a:spcAft>
                <a:spcPts val="0"/>
              </a:spcAft>
              <a:buSzPts val="198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9" name="Google Shape;39;p4"/>
          <p:cNvSpPr txBox="1">
            <a:spLocks noGrp="1"/>
          </p:cNvSpPr>
          <p:nvPr>
            <p:ph type="dt" idx="10"/>
          </p:nvPr>
        </p:nvSpPr>
        <p:spPr>
          <a:xfrm>
            <a:off x="1908313" y="6265305"/>
            <a:ext cx="133385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4"/>
          <p:cNvSpPr txBox="1">
            <a:spLocks noGrp="1"/>
          </p:cNvSpPr>
          <p:nvPr>
            <p:ph type="ftr" idx="11"/>
          </p:nvPr>
        </p:nvSpPr>
        <p:spPr>
          <a:xfrm>
            <a:off x="3476488" y="6265305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4"/>
          <p:cNvSpPr txBox="1">
            <a:spLocks noGrp="1"/>
          </p:cNvSpPr>
          <p:nvPr>
            <p:ph type="sldNum" idx="12"/>
          </p:nvPr>
        </p:nvSpPr>
        <p:spPr>
          <a:xfrm>
            <a:off x="609603" y="6265305"/>
            <a:ext cx="93648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42" name="Google Shape;42;p4"/>
          <p:cNvSpPr txBox="1">
            <a:spLocks noGrp="1"/>
          </p:cNvSpPr>
          <p:nvPr>
            <p:ph type="body" idx="3"/>
          </p:nvPr>
        </p:nvSpPr>
        <p:spPr>
          <a:xfrm>
            <a:off x="1270001" y="2174876"/>
            <a:ext cx="4664075" cy="37798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53060" algn="l">
              <a:spcBef>
                <a:spcPts val="1800"/>
              </a:spcBef>
              <a:spcAft>
                <a:spcPts val="0"/>
              </a:spcAft>
              <a:buSzPts val="1960"/>
              <a:buChar char="■"/>
              <a:defRPr sz="2800"/>
            </a:lvl1pPr>
            <a:lvl2pPr marL="914400" lvl="1" indent="-396240" algn="l">
              <a:spcBef>
                <a:spcPts val="900"/>
              </a:spcBef>
              <a:spcAft>
                <a:spcPts val="0"/>
              </a:spcAft>
              <a:buSzPts val="2640"/>
              <a:buChar char="─"/>
              <a:defRPr sz="2400"/>
            </a:lvl2pPr>
            <a:lvl3pPr marL="1371600" lvl="2" indent="-368300" algn="l">
              <a:spcBef>
                <a:spcPts val="600"/>
              </a:spcBef>
              <a:spcAft>
                <a:spcPts val="0"/>
              </a:spcAft>
              <a:buSzPts val="22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3" name="Google Shape;43;p4"/>
          <p:cNvSpPr txBox="1">
            <a:spLocks noGrp="1"/>
          </p:cNvSpPr>
          <p:nvPr>
            <p:ph type="body" idx="4"/>
          </p:nvPr>
        </p:nvSpPr>
        <p:spPr>
          <a:xfrm>
            <a:off x="6408616" y="2174876"/>
            <a:ext cx="4663440" cy="37798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53060" algn="l">
              <a:spcBef>
                <a:spcPts val="1800"/>
              </a:spcBef>
              <a:spcAft>
                <a:spcPts val="0"/>
              </a:spcAft>
              <a:buSzPts val="1960"/>
              <a:buChar char="■"/>
              <a:defRPr sz="2800"/>
            </a:lvl1pPr>
            <a:lvl2pPr marL="914400" lvl="1" indent="-396240" algn="l">
              <a:spcBef>
                <a:spcPts val="900"/>
              </a:spcBef>
              <a:spcAft>
                <a:spcPts val="0"/>
              </a:spcAft>
              <a:buSzPts val="2640"/>
              <a:buChar char="─"/>
              <a:defRPr sz="2400"/>
            </a:lvl2pPr>
            <a:lvl3pPr marL="1371600" lvl="2" indent="-368300" algn="l">
              <a:spcBef>
                <a:spcPts val="600"/>
              </a:spcBef>
              <a:spcAft>
                <a:spcPts val="0"/>
              </a:spcAft>
              <a:buSzPts val="22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4"/>
          <p:cNvSpPr txBox="1">
            <a:spLocks noGrp="1"/>
          </p:cNvSpPr>
          <p:nvPr>
            <p:ph type="title"/>
          </p:nvPr>
        </p:nvSpPr>
        <p:spPr>
          <a:xfrm>
            <a:off x="1066803" y="28835"/>
            <a:ext cx="9751391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ext Over">
  <p:cSld name="Text Over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5"/>
          <p:cNvSpPr txBox="1">
            <a:spLocks noGrp="1"/>
          </p:cNvSpPr>
          <p:nvPr>
            <p:ph type="ftr" idx="11"/>
          </p:nvPr>
        </p:nvSpPr>
        <p:spPr>
          <a:xfrm>
            <a:off x="3476488" y="6265305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5"/>
          <p:cNvSpPr txBox="1">
            <a:spLocks noGrp="1"/>
          </p:cNvSpPr>
          <p:nvPr>
            <p:ph type="sldNum" idx="12"/>
          </p:nvPr>
        </p:nvSpPr>
        <p:spPr>
          <a:xfrm>
            <a:off x="609603" y="6265305"/>
            <a:ext cx="93648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48" name="Google Shape;48;p5"/>
          <p:cNvSpPr txBox="1">
            <a:spLocks noGrp="1"/>
          </p:cNvSpPr>
          <p:nvPr>
            <p:ph type="body" idx="1"/>
          </p:nvPr>
        </p:nvSpPr>
        <p:spPr>
          <a:xfrm>
            <a:off x="1278833" y="1761434"/>
            <a:ext cx="9753600" cy="22212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08610" algn="l">
              <a:spcBef>
                <a:spcPts val="1800"/>
              </a:spcBef>
              <a:spcAft>
                <a:spcPts val="0"/>
              </a:spcAft>
              <a:buSzPts val="1260"/>
              <a:buChar char="■"/>
              <a:defRPr/>
            </a:lvl1pPr>
            <a:lvl2pPr marL="914400" lvl="1" indent="-354330" algn="l">
              <a:spcBef>
                <a:spcPts val="900"/>
              </a:spcBef>
              <a:spcAft>
                <a:spcPts val="0"/>
              </a:spcAft>
              <a:buSzPts val="1980"/>
              <a:buChar char="─"/>
              <a:defRPr/>
            </a:lvl2pPr>
            <a:lvl3pPr marL="1371600" lvl="2" indent="-354330" algn="l">
              <a:spcBef>
                <a:spcPts val="600"/>
              </a:spcBef>
              <a:spcAft>
                <a:spcPts val="0"/>
              </a:spcAft>
              <a:buSzPts val="198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9" name="Google Shape;49;p5"/>
          <p:cNvSpPr txBox="1">
            <a:spLocks noGrp="1"/>
          </p:cNvSpPr>
          <p:nvPr>
            <p:ph type="title"/>
          </p:nvPr>
        </p:nvSpPr>
        <p:spPr>
          <a:xfrm>
            <a:off x="1066803" y="28835"/>
            <a:ext cx="9751391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5"/>
          <p:cNvSpPr txBox="1">
            <a:spLocks noGrp="1"/>
          </p:cNvSpPr>
          <p:nvPr>
            <p:ph type="body" idx="2"/>
          </p:nvPr>
        </p:nvSpPr>
        <p:spPr>
          <a:xfrm>
            <a:off x="1278467" y="4108451"/>
            <a:ext cx="9753600" cy="17801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08610" algn="l">
              <a:spcBef>
                <a:spcPts val="1800"/>
              </a:spcBef>
              <a:spcAft>
                <a:spcPts val="0"/>
              </a:spcAft>
              <a:buSzPts val="1260"/>
              <a:buChar char="■"/>
              <a:defRPr/>
            </a:lvl1pPr>
            <a:lvl2pPr marL="914400" lvl="1" indent="-354330" algn="l">
              <a:spcBef>
                <a:spcPts val="900"/>
              </a:spcBef>
              <a:spcAft>
                <a:spcPts val="0"/>
              </a:spcAft>
              <a:buSzPts val="1980"/>
              <a:buChar char="─"/>
              <a:defRPr/>
            </a:lvl2pPr>
            <a:lvl3pPr marL="1371600" lvl="2" indent="-354330" algn="l">
              <a:spcBef>
                <a:spcPts val="600"/>
              </a:spcBef>
              <a:spcAft>
                <a:spcPts val="0"/>
              </a:spcAft>
              <a:buSzPts val="198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>
  <p:cSld name="Title Only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6"/>
          <p:cNvSpPr txBox="1">
            <a:spLocks noGrp="1"/>
          </p:cNvSpPr>
          <p:nvPr>
            <p:ph type="dt" idx="10"/>
          </p:nvPr>
        </p:nvSpPr>
        <p:spPr>
          <a:xfrm>
            <a:off x="1908313" y="6265305"/>
            <a:ext cx="133385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6"/>
          <p:cNvSpPr txBox="1">
            <a:spLocks noGrp="1"/>
          </p:cNvSpPr>
          <p:nvPr>
            <p:ph type="ftr" idx="11"/>
          </p:nvPr>
        </p:nvSpPr>
        <p:spPr>
          <a:xfrm>
            <a:off x="3476488" y="6265305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6"/>
          <p:cNvSpPr txBox="1">
            <a:spLocks noGrp="1"/>
          </p:cNvSpPr>
          <p:nvPr>
            <p:ph type="sldNum" idx="12"/>
          </p:nvPr>
        </p:nvSpPr>
        <p:spPr>
          <a:xfrm>
            <a:off x="609603" y="6265305"/>
            <a:ext cx="93648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55" name="Google Shape;55;p6"/>
          <p:cNvSpPr txBox="1">
            <a:spLocks noGrp="1"/>
          </p:cNvSpPr>
          <p:nvPr>
            <p:ph type="title"/>
          </p:nvPr>
        </p:nvSpPr>
        <p:spPr>
          <a:xfrm>
            <a:off x="1066803" y="28835"/>
            <a:ext cx="9751391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1" pos="800">
          <p15:clr>
            <a:srgbClr val="FBAE40"/>
          </p15:clr>
        </p15:guide>
        <p15:guide id="2" pos="6944">
          <p15:clr>
            <a:srgbClr val="FBAE40"/>
          </p15:clr>
        </p15:guide>
        <p15:guide id="3" orient="horz" pos="828">
          <p15:clr>
            <a:srgbClr val="FBAE40"/>
          </p15:clr>
        </p15:guide>
        <p15:guide id="4" pos="1067">
          <p15:clr>
            <a:srgbClr val="FBAE40"/>
          </p15:clr>
        </p15:guide>
        <p15:guide id="5" pos="9259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7"/>
          <p:cNvSpPr txBox="1">
            <a:spLocks noGrp="1"/>
          </p:cNvSpPr>
          <p:nvPr>
            <p:ph type="dt" idx="10"/>
          </p:nvPr>
        </p:nvSpPr>
        <p:spPr>
          <a:xfrm>
            <a:off x="1908313" y="6265305"/>
            <a:ext cx="133385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7"/>
          <p:cNvSpPr txBox="1">
            <a:spLocks noGrp="1"/>
          </p:cNvSpPr>
          <p:nvPr>
            <p:ph type="ftr" idx="11"/>
          </p:nvPr>
        </p:nvSpPr>
        <p:spPr>
          <a:xfrm>
            <a:off x="3476488" y="6265305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7"/>
          <p:cNvSpPr txBox="1">
            <a:spLocks noGrp="1"/>
          </p:cNvSpPr>
          <p:nvPr>
            <p:ph type="sldNum" idx="12"/>
          </p:nvPr>
        </p:nvSpPr>
        <p:spPr>
          <a:xfrm>
            <a:off x="609603" y="6265305"/>
            <a:ext cx="93648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60" name="Google Shape;60;p7"/>
          <p:cNvSpPr/>
          <p:nvPr/>
        </p:nvSpPr>
        <p:spPr>
          <a:xfrm>
            <a:off x="0" y="-17670"/>
            <a:ext cx="12192000" cy="1228035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1" name="Google Shape;61;p7"/>
          <p:cNvSpPr/>
          <p:nvPr/>
        </p:nvSpPr>
        <p:spPr>
          <a:xfrm>
            <a:off x="0" y="-17670"/>
            <a:ext cx="12192000" cy="1525865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ide Bar">
  <p:cSld name="Side Bar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8"/>
          <p:cNvSpPr txBox="1">
            <a:spLocks noGrp="1"/>
          </p:cNvSpPr>
          <p:nvPr>
            <p:ph type="dt" idx="10"/>
          </p:nvPr>
        </p:nvSpPr>
        <p:spPr>
          <a:xfrm>
            <a:off x="1908313" y="6265305"/>
            <a:ext cx="133385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8"/>
          <p:cNvSpPr txBox="1">
            <a:spLocks noGrp="1"/>
          </p:cNvSpPr>
          <p:nvPr>
            <p:ph type="ftr" idx="11"/>
          </p:nvPr>
        </p:nvSpPr>
        <p:spPr>
          <a:xfrm>
            <a:off x="3476488" y="6265305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8"/>
          <p:cNvSpPr txBox="1">
            <a:spLocks noGrp="1"/>
          </p:cNvSpPr>
          <p:nvPr>
            <p:ph type="sldNum" idx="12"/>
          </p:nvPr>
        </p:nvSpPr>
        <p:spPr>
          <a:xfrm>
            <a:off x="1298941" y="6265305"/>
            <a:ext cx="51807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66" name="Google Shape;66;p8"/>
          <p:cNvSpPr/>
          <p:nvPr/>
        </p:nvSpPr>
        <p:spPr>
          <a:xfrm>
            <a:off x="0" y="-17670"/>
            <a:ext cx="12192000" cy="1228035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35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7" name="Google Shape;67;p8"/>
          <p:cNvSpPr/>
          <p:nvPr/>
        </p:nvSpPr>
        <p:spPr>
          <a:xfrm>
            <a:off x="0" y="-17670"/>
            <a:ext cx="12192000" cy="1471679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35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8" name="Google Shape;68;p8"/>
          <p:cNvSpPr/>
          <p:nvPr/>
        </p:nvSpPr>
        <p:spPr>
          <a:xfrm rot="-5400000">
            <a:off x="-2828541" y="2810564"/>
            <a:ext cx="6876288" cy="1219200"/>
          </a:xfrm>
          <a:prstGeom prst="rect">
            <a:avLst/>
          </a:prstGeom>
          <a:solidFill>
            <a:srgbClr val="CF212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35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9" name="Google Shape;69;p8"/>
          <p:cNvSpPr txBox="1">
            <a:spLocks noGrp="1"/>
          </p:cNvSpPr>
          <p:nvPr>
            <p:ph type="title"/>
          </p:nvPr>
        </p:nvSpPr>
        <p:spPr>
          <a:xfrm rot="-5400000">
            <a:off x="-2255517" y="2278380"/>
            <a:ext cx="573024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8"/>
          <p:cNvSpPr/>
          <p:nvPr/>
        </p:nvSpPr>
        <p:spPr>
          <a:xfrm>
            <a:off x="451815" y="6132291"/>
            <a:ext cx="315576" cy="315576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35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1" name="Google Shape;71;p8"/>
          <p:cNvSpPr/>
          <p:nvPr/>
        </p:nvSpPr>
        <p:spPr>
          <a:xfrm rot="5400000">
            <a:off x="-2179072" y="3380298"/>
            <a:ext cx="6876288" cy="79733"/>
          </a:xfrm>
          <a:prstGeom prst="rect">
            <a:avLst/>
          </a:prstGeom>
          <a:solidFill>
            <a:srgbClr val="84172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dt" idx="10"/>
          </p:nvPr>
        </p:nvSpPr>
        <p:spPr>
          <a:xfrm>
            <a:off x="1908313" y="6265305"/>
            <a:ext cx="133385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ftr" idx="11"/>
          </p:nvPr>
        </p:nvSpPr>
        <p:spPr>
          <a:xfrm>
            <a:off x="3476488" y="6265305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sldNum" idx="12"/>
          </p:nvPr>
        </p:nvSpPr>
        <p:spPr>
          <a:xfrm>
            <a:off x="609603" y="6265305"/>
            <a:ext cx="93648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body" idx="1"/>
          </p:nvPr>
        </p:nvSpPr>
        <p:spPr>
          <a:xfrm>
            <a:off x="1278833" y="1761433"/>
            <a:ext cx="9753600" cy="40233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370840" algn="l" rtl="0">
              <a:spcBef>
                <a:spcPts val="1800"/>
              </a:spcBef>
              <a:spcAft>
                <a:spcPts val="0"/>
              </a:spcAft>
              <a:buClr>
                <a:srgbClr val="CF2124"/>
              </a:buClr>
              <a:buSzPts val="2240"/>
              <a:buFont typeface="Noto Sans Symbols"/>
              <a:buChar char="■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24180" algn="l" rtl="0">
              <a:spcBef>
                <a:spcPts val="900"/>
              </a:spcBef>
              <a:spcAft>
                <a:spcPts val="0"/>
              </a:spcAft>
              <a:buClr>
                <a:srgbClr val="CF2124"/>
              </a:buClr>
              <a:buSzPts val="3080"/>
              <a:buFont typeface="Calibri"/>
              <a:buChar char="─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96239" algn="l" rtl="0">
              <a:spcBef>
                <a:spcPts val="600"/>
              </a:spcBef>
              <a:spcAft>
                <a:spcPts val="0"/>
              </a:spcAft>
              <a:buClr>
                <a:srgbClr val="55493F"/>
              </a:buClr>
              <a:buSzPts val="264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5" name="Google Shape;15;p1"/>
          <p:cNvSpPr/>
          <p:nvPr/>
        </p:nvSpPr>
        <p:spPr>
          <a:xfrm>
            <a:off x="0" y="-9265"/>
            <a:ext cx="12192000" cy="1219200"/>
          </a:xfrm>
          <a:prstGeom prst="rect">
            <a:avLst/>
          </a:prstGeom>
          <a:solidFill>
            <a:srgbClr val="CF212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" name="Google Shape;16;p1"/>
          <p:cNvSpPr txBox="1">
            <a:spLocks noGrp="1"/>
          </p:cNvSpPr>
          <p:nvPr>
            <p:ph type="title"/>
          </p:nvPr>
        </p:nvSpPr>
        <p:spPr>
          <a:xfrm>
            <a:off x="1066803" y="28835"/>
            <a:ext cx="9751391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Calibri"/>
              <a:buNone/>
              <a:defRPr sz="40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7" name="Google Shape;17;p1"/>
          <p:cNvSpPr/>
          <p:nvPr/>
        </p:nvSpPr>
        <p:spPr>
          <a:xfrm>
            <a:off x="410164" y="431029"/>
            <a:ext cx="315576" cy="315576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" name="Google Shape;19;p1"/>
          <p:cNvSpPr/>
          <p:nvPr/>
        </p:nvSpPr>
        <p:spPr>
          <a:xfrm>
            <a:off x="410164" y="431029"/>
            <a:ext cx="315576" cy="315576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" name="Google Shape;20;p1"/>
          <p:cNvSpPr/>
          <p:nvPr/>
        </p:nvSpPr>
        <p:spPr>
          <a:xfrm>
            <a:off x="0" y="1182571"/>
            <a:ext cx="12192000" cy="79733"/>
          </a:xfrm>
          <a:prstGeom prst="rect">
            <a:avLst/>
          </a:prstGeom>
          <a:solidFill>
            <a:srgbClr val="84172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</p:sldLayoutIdLst>
  <p:transition>
    <p:fade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1067">
          <p15:clr>
            <a:srgbClr val="F26B43"/>
          </p15:clr>
        </p15:guide>
        <p15:guide id="2" pos="683">
          <p15:clr>
            <a:srgbClr val="F26B43"/>
          </p15:clr>
        </p15:guide>
        <p15:guide id="3" orient="horz" pos="828">
          <p15:clr>
            <a:srgbClr val="F26B43"/>
          </p15:clr>
        </p15:guide>
        <p15:guide id="4" pos="800">
          <p15:clr>
            <a:srgbClr val="F26B43"/>
          </p15:clr>
        </p15:guide>
        <p15:guide id="5" orient="horz" pos="1344">
          <p15:clr>
            <a:srgbClr val="F26B43"/>
          </p15:clr>
        </p15:guide>
        <p15:guide id="6" pos="512">
          <p15:clr>
            <a:srgbClr val="F26B43"/>
          </p15:clr>
        </p15:guide>
        <p15:guide id="7" orient="horz" pos="1056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9"/>
          <p:cNvSpPr txBox="1">
            <a:spLocks noGrp="1"/>
          </p:cNvSpPr>
          <p:nvPr>
            <p:ph type="subTitle" idx="1"/>
          </p:nvPr>
        </p:nvSpPr>
        <p:spPr>
          <a:xfrm>
            <a:off x="916503" y="3697339"/>
            <a:ext cx="6966440" cy="11128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2240"/>
              <a:buNone/>
            </a:pPr>
            <a:r>
              <a:rPr lang="en-US" dirty="0"/>
              <a:t>New Jersey Slides</a:t>
            </a:r>
            <a:endParaRPr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2240"/>
              <a:buNone/>
            </a:pPr>
            <a:r>
              <a:rPr lang="en-US" dirty="0"/>
              <a:t>Tax Year </a:t>
            </a:r>
            <a:r>
              <a:rPr lang="en-US" dirty="0" smtClean="0"/>
              <a:t>2019</a:t>
            </a:r>
            <a:endParaRPr dirty="0"/>
          </a:p>
        </p:txBody>
      </p:sp>
      <p:sp>
        <p:nvSpPr>
          <p:cNvPr id="78" name="Google Shape;78;p9"/>
          <p:cNvSpPr txBox="1">
            <a:spLocks noGrp="1"/>
          </p:cNvSpPr>
          <p:nvPr>
            <p:ph type="title"/>
          </p:nvPr>
        </p:nvSpPr>
        <p:spPr>
          <a:xfrm>
            <a:off x="914456" y="1084632"/>
            <a:ext cx="6970533" cy="28009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Calibri"/>
              <a:buNone/>
            </a:pPr>
            <a:r>
              <a:rPr lang="en-US" sz="4800" dirty="0" smtClean="0"/>
              <a:t>Capital Gain or Loss</a:t>
            </a:r>
            <a:endParaRPr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0"/>
          <p:cNvSpPr txBox="1">
            <a:spLocks noGrp="1"/>
          </p:cNvSpPr>
          <p:nvPr>
            <p:ph type="ftr" idx="11"/>
          </p:nvPr>
        </p:nvSpPr>
        <p:spPr>
          <a:xfrm>
            <a:off x="3476488" y="6265305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NJ </a:t>
            </a:r>
            <a:r>
              <a:rPr lang="en-US" dirty="0"/>
              <a:t>Training – </a:t>
            </a:r>
            <a:r>
              <a:rPr lang="en-US" dirty="0" smtClean="0"/>
              <a:t>TY2019</a:t>
            </a:r>
            <a:endParaRPr dirty="0"/>
          </a:p>
        </p:txBody>
      </p:sp>
      <p:sp>
        <p:nvSpPr>
          <p:cNvPr id="84" name="Google Shape;84;p10"/>
          <p:cNvSpPr txBox="1">
            <a:spLocks noGrp="1"/>
          </p:cNvSpPr>
          <p:nvPr>
            <p:ph type="sldNum" idx="12"/>
          </p:nvPr>
        </p:nvSpPr>
        <p:spPr>
          <a:xfrm>
            <a:off x="609603" y="6265305"/>
            <a:ext cx="93648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2</a:t>
            </a:fld>
            <a:endParaRPr/>
          </a:p>
        </p:txBody>
      </p:sp>
      <p:sp>
        <p:nvSpPr>
          <p:cNvPr id="85" name="Google Shape;85;p10"/>
          <p:cNvSpPr txBox="1">
            <a:spLocks noGrp="1"/>
          </p:cNvSpPr>
          <p:nvPr>
            <p:ph type="body" idx="1"/>
          </p:nvPr>
        </p:nvSpPr>
        <p:spPr>
          <a:xfrm>
            <a:off x="1282700" y="1754188"/>
            <a:ext cx="9753162" cy="4022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1313" lvl="0" indent="-341313" algn="l" rtl="0">
              <a:spcBef>
                <a:spcPts val="0"/>
              </a:spcBef>
              <a:spcAft>
                <a:spcPts val="0"/>
              </a:spcAft>
              <a:buSzPts val="2240"/>
              <a:buChar char="■"/>
            </a:pPr>
            <a:r>
              <a:rPr lang="en-US" sz="3600" dirty="0" smtClean="0"/>
              <a:t>Federal tax rules allow up to $3,000 of net capital losses to be used to offset other income and the remainder to be carried over to the next year</a:t>
            </a:r>
            <a:endParaRPr sz="3600" dirty="0"/>
          </a:p>
          <a:p>
            <a:pPr marL="341313" lvl="0" indent="-341313" algn="l" rtl="0">
              <a:spcBef>
                <a:spcPts val="1800"/>
              </a:spcBef>
              <a:spcAft>
                <a:spcPts val="0"/>
              </a:spcAft>
              <a:buSzPts val="2240"/>
              <a:buChar char="■"/>
            </a:pPr>
            <a:r>
              <a:rPr lang="en-US" sz="3600" dirty="0" smtClean="0"/>
              <a:t>NJ tax rules do not allow net capital losses on the current year return and no carryover of losses to the next year</a:t>
            </a:r>
            <a:endParaRPr sz="3600" dirty="0"/>
          </a:p>
          <a:p>
            <a:pPr marL="341313" lvl="0" indent="-199073" algn="l" rtl="0">
              <a:spcBef>
                <a:spcPts val="1800"/>
              </a:spcBef>
              <a:spcAft>
                <a:spcPts val="0"/>
              </a:spcAft>
              <a:buSzPts val="2240"/>
              <a:buNone/>
            </a:pPr>
            <a:endParaRPr dirty="0"/>
          </a:p>
        </p:txBody>
      </p:sp>
      <p:sp>
        <p:nvSpPr>
          <p:cNvPr id="86" name="Google Shape;86;p10"/>
          <p:cNvSpPr txBox="1">
            <a:spLocks noGrp="1"/>
          </p:cNvSpPr>
          <p:nvPr>
            <p:ph type="title"/>
          </p:nvPr>
        </p:nvSpPr>
        <p:spPr>
          <a:xfrm>
            <a:off x="1066803" y="28835"/>
            <a:ext cx="9751391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Calibri"/>
              <a:buNone/>
            </a:pPr>
            <a:r>
              <a:rPr lang="en-US" dirty="0" smtClean="0"/>
              <a:t>Treatment of Capital Loss Carryforward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1"/>
          <p:cNvSpPr txBox="1">
            <a:spLocks noGrp="1"/>
          </p:cNvSpPr>
          <p:nvPr>
            <p:ph type="ftr" idx="11"/>
          </p:nvPr>
        </p:nvSpPr>
        <p:spPr>
          <a:xfrm>
            <a:off x="3476488" y="6265305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mtClean="0"/>
              <a:t>NJ </a:t>
            </a:r>
            <a:r>
              <a:rPr lang="en-US"/>
              <a:t>Training – </a:t>
            </a:r>
            <a:r>
              <a:rPr lang="en-US" smtClean="0"/>
              <a:t>TY2019</a:t>
            </a:r>
            <a:endParaRPr/>
          </a:p>
        </p:txBody>
      </p:sp>
      <p:sp>
        <p:nvSpPr>
          <p:cNvPr id="92" name="Google Shape;92;p11"/>
          <p:cNvSpPr txBox="1">
            <a:spLocks noGrp="1"/>
          </p:cNvSpPr>
          <p:nvPr>
            <p:ph type="sldNum" idx="12"/>
          </p:nvPr>
        </p:nvSpPr>
        <p:spPr>
          <a:xfrm>
            <a:off x="609603" y="6265305"/>
            <a:ext cx="93648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3</a:t>
            </a:fld>
            <a:endParaRPr/>
          </a:p>
        </p:txBody>
      </p:sp>
      <p:sp>
        <p:nvSpPr>
          <p:cNvPr id="93" name="Google Shape;93;p11"/>
          <p:cNvSpPr txBox="1">
            <a:spLocks noGrp="1"/>
          </p:cNvSpPr>
          <p:nvPr>
            <p:ph type="body" idx="1"/>
          </p:nvPr>
        </p:nvSpPr>
        <p:spPr>
          <a:xfrm>
            <a:off x="1144768" y="1519311"/>
            <a:ext cx="9673426" cy="42106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6075" lvl="0" indent="-346075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100"/>
              <a:buChar char="■"/>
            </a:pPr>
            <a:r>
              <a:rPr lang="en-US" sz="3600" dirty="0" smtClean="0"/>
              <a:t>Capital gains on NJ exempt obligations are taxable for Federal purposes</a:t>
            </a:r>
          </a:p>
          <a:p>
            <a:pPr marL="346075" lvl="0" indent="-346075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100"/>
              <a:buChar char="■"/>
            </a:pPr>
            <a:r>
              <a:rPr lang="en-US" sz="3600" dirty="0" smtClean="0"/>
              <a:t>Capital gains on NJ exempt obligations may not be taxable for NJ</a:t>
            </a:r>
          </a:p>
          <a:p>
            <a:pPr marL="803275" lvl="1" indent="-346075">
              <a:lnSpc>
                <a:spcPct val="90000"/>
              </a:lnSpc>
              <a:spcBef>
                <a:spcPts val="0"/>
              </a:spcBef>
              <a:buSzPts val="2100"/>
              <a:buChar char="■"/>
            </a:pPr>
            <a:r>
              <a:rPr lang="en-US" sz="3200" dirty="0" smtClean="0"/>
              <a:t>See GIT-5 for list and taxability</a:t>
            </a:r>
          </a:p>
          <a:p>
            <a:pPr marL="346075" indent="-346075">
              <a:lnSpc>
                <a:spcPct val="90000"/>
              </a:lnSpc>
              <a:spcBef>
                <a:spcPts val="0"/>
              </a:spcBef>
              <a:buSzPts val="2100"/>
            </a:pPr>
            <a:r>
              <a:rPr lang="en-US" sz="3600" dirty="0" smtClean="0">
                <a:solidFill>
                  <a:srgbClr val="FF0000"/>
                </a:solidFill>
              </a:rPr>
              <a:t>Capture the amount of NJ exempt capital gains in NJ Checklist Subtractions from Income section  for later entry in State Section</a:t>
            </a:r>
          </a:p>
          <a:p>
            <a:pPr marL="346075" indent="-346075">
              <a:lnSpc>
                <a:spcPct val="90000"/>
              </a:lnSpc>
              <a:spcBef>
                <a:spcPts val="0"/>
              </a:spcBef>
              <a:buSzPts val="2100"/>
            </a:pPr>
            <a:endParaRPr lang="en-US" sz="3600" dirty="0" smtClean="0"/>
          </a:p>
          <a:p>
            <a:pPr marL="803275" lvl="1" indent="-346075">
              <a:lnSpc>
                <a:spcPct val="90000"/>
              </a:lnSpc>
              <a:spcBef>
                <a:spcPts val="0"/>
              </a:spcBef>
              <a:buSzPts val="2100"/>
              <a:buChar char="■"/>
            </a:pPr>
            <a:endParaRPr sz="3200" dirty="0"/>
          </a:p>
        </p:txBody>
      </p:sp>
      <p:sp>
        <p:nvSpPr>
          <p:cNvPr id="94" name="Google Shape;94;p11"/>
          <p:cNvSpPr txBox="1">
            <a:spLocks noGrp="1"/>
          </p:cNvSpPr>
          <p:nvPr>
            <p:ph type="title"/>
          </p:nvPr>
        </p:nvSpPr>
        <p:spPr>
          <a:xfrm>
            <a:off x="1066803" y="28835"/>
            <a:ext cx="9751391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alibri"/>
              <a:buNone/>
            </a:pPr>
            <a:r>
              <a:rPr lang="en-US" sz="3600" dirty="0" smtClean="0"/>
              <a:t>Capital Gains on NJ Exempt </a:t>
            </a:r>
            <a:r>
              <a:rPr lang="en-US" sz="3600" dirty="0"/>
              <a:t>O</a:t>
            </a:r>
            <a:r>
              <a:rPr lang="en-US" sz="3600" dirty="0" smtClean="0"/>
              <a:t>bligations</a:t>
            </a:r>
            <a:endParaRPr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018 Templet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182</Words>
  <Application>Microsoft Office PowerPoint</Application>
  <PresentationFormat>Widescreen</PresentationFormat>
  <Paragraphs>20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Noto Sans Symbols</vt:lpstr>
      <vt:lpstr>2018 Templet</vt:lpstr>
      <vt:lpstr>Capital Gain or Loss</vt:lpstr>
      <vt:lpstr>Treatment of Capital Loss Carryforward</vt:lpstr>
      <vt:lpstr>Capital Gains on NJ Exempt Obligations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State/Local Income Tax Refunds and Other Recoveries</dc:title>
  <dc:creator>kathy</dc:creator>
  <cp:lastModifiedBy>kathy</cp:lastModifiedBy>
  <cp:revision>10</cp:revision>
  <dcterms:modified xsi:type="dcterms:W3CDTF">2019-11-23T20:31:13Z</dcterms:modified>
</cp:coreProperties>
</file>